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6" r:id="rId4"/>
  </p:sldMasterIdLst>
  <p:sldIdLst>
    <p:sldId id="284" r:id="rId5"/>
    <p:sldId id="298" r:id="rId6"/>
    <p:sldId id="325" r:id="rId7"/>
    <p:sldId id="302" r:id="rId8"/>
    <p:sldId id="301" r:id="rId9"/>
    <p:sldId id="305" r:id="rId10"/>
    <p:sldId id="322" r:id="rId11"/>
    <p:sldId id="324" r:id="rId12"/>
    <p:sldId id="291" r:id="rId13"/>
    <p:sldId id="327" r:id="rId14"/>
    <p:sldId id="293" r:id="rId15"/>
    <p:sldId id="310" r:id="rId16"/>
    <p:sldId id="328" r:id="rId17"/>
    <p:sldId id="292" r:id="rId1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39479"/>
    <a:srgbClr val="009D91"/>
    <a:srgbClr val="117E68"/>
    <a:srgbClr val="FCE1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35" autoAdjust="0"/>
    <p:restoredTop sz="94660"/>
  </p:normalViewPr>
  <p:slideViewPr>
    <p:cSldViewPr snapToGrid="0" snapToObjects="1">
      <p:cViewPr varScale="1">
        <p:scale>
          <a:sx n="70" d="100"/>
          <a:sy n="70" d="100"/>
        </p:scale>
        <p:origin x="1795" y="22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102240" y="2386744"/>
            <a:ext cx="693952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5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21396" y="4352544"/>
            <a:ext cx="5101209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1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19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4F484-003E-8C4F-A714-A1B1E21B4B2B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711E8-4365-CF46-B7F5-ADB44CB704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5335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4F484-003E-8C4F-A714-A1B1E21B4B2B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711E8-4365-CF46-B7F5-ADB44CB704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02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89834" y="937260"/>
            <a:ext cx="1053966" cy="49834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06046" y="937260"/>
            <a:ext cx="4716174" cy="49834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4F484-003E-8C4F-A714-A1B1E21B4B2B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711E8-4365-CF46-B7F5-ADB44CB704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5264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4F484-003E-8C4F-A714-A1B1E21B4B2B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711E8-4365-CF46-B7F5-ADB44CB704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9086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106424" y="2386744"/>
            <a:ext cx="6940296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5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1396" y="4352465"/>
            <a:ext cx="5101209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1900">
                <a:solidFill>
                  <a:schemeClr val="tx1"/>
                </a:solidFill>
              </a:defRPr>
            </a:lvl1pPr>
            <a:lvl2pPr marL="45720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4F484-003E-8C4F-A714-A1B1E21B4B2B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711E8-4365-CF46-B7F5-ADB44CB704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7481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2239" y="2638044"/>
            <a:ext cx="3288023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3737" y="2638044"/>
            <a:ext cx="3290516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4F484-003E-8C4F-A714-A1B1E21B4B2B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711E8-4365-CF46-B7F5-ADB44CB704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3277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2239" y="2313434"/>
            <a:ext cx="3288024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2239" y="3143250"/>
            <a:ext cx="3288024" cy="25967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3737" y="3143250"/>
            <a:ext cx="3290516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753737" y="2313434"/>
            <a:ext cx="3290516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4F484-003E-8C4F-A714-A1B1E21B4B2B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711E8-4365-CF46-B7F5-ADB44CB70489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88958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4F484-003E-8C4F-A714-A1B1E21B4B2B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711E8-4365-CF46-B7F5-ADB44CB704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1776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4F484-003E-8C4F-A714-A1B1E21B4B2B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711E8-4365-CF46-B7F5-ADB44CB704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1909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457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640703" y="2243829"/>
            <a:ext cx="3290594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1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52060" y="804672"/>
            <a:ext cx="361188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2965" y="3549918"/>
            <a:ext cx="284607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4F484-003E-8C4F-A714-A1B1E21B4B2B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640703" y="6236208"/>
            <a:ext cx="3806398" cy="320040"/>
          </a:xfrm>
        </p:spPr>
        <p:txBody>
          <a:bodyPr>
            <a:normAutofit/>
          </a:bodyPr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711E8-4365-CF46-B7F5-ADB44CB704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7148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1" y="0"/>
            <a:ext cx="4571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640080" y="2243828"/>
            <a:ext cx="3291840" cy="1143000"/>
          </a:xfrm>
          <a:solidFill>
            <a:srgbClr val="FFFFFF"/>
          </a:solidFill>
          <a:ln>
            <a:solidFill>
              <a:srgbClr val="262626"/>
            </a:solidFill>
          </a:ln>
        </p:spPr>
        <p:txBody>
          <a:bodyPr anchor="ctr" anchorCtr="1">
            <a:noAutofit/>
          </a:bodyPr>
          <a:lstStyle>
            <a:lvl1pPr>
              <a:defRPr sz="21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72000" y="-42172"/>
            <a:ext cx="4576573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2965" y="3549919"/>
            <a:ext cx="284607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1E04F484-003E-8C4F-A714-A1B1E21B4B2B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640080" y="6236208"/>
            <a:ext cx="3803904" cy="320040"/>
          </a:xfrm>
        </p:spPr>
        <p:txBody>
          <a:bodyPr>
            <a:normAutofit/>
          </a:bodyPr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711E8-4365-CF46-B7F5-ADB44CB704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0336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1606045" y="964692"/>
            <a:ext cx="5937755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6045" y="2638045"/>
            <a:ext cx="5937755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78943" y="6238816"/>
            <a:ext cx="2065310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1E04F484-003E-8C4F-A714-A1B1E21B4B2B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02239" y="6236208"/>
            <a:ext cx="4556664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40112" y="6217920"/>
            <a:ext cx="365760" cy="365760"/>
          </a:xfrm>
          <a:prstGeom prst="ellipse">
            <a:avLst/>
          </a:prstGeom>
          <a:solidFill>
            <a:srgbClr val="1D1D1D">
              <a:alpha val="69804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097711E8-4365-CF46-B7F5-ADB44CB704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054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6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44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28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jp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2.jp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yellow flowers&#10;&#10;Description automatically generated with low confidence">
            <a:extLst>
              <a:ext uri="{FF2B5EF4-FFF2-40B4-BE49-F238E27FC236}">
                <a16:creationId xmlns:a16="http://schemas.microsoft.com/office/drawing/2014/main" id="{F551E855-07E8-472C-8DAA-76C9CC7208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9767748">
            <a:off x="-1846534" y="-178862"/>
            <a:ext cx="5327904" cy="1618488"/>
          </a:xfrm>
          <a:prstGeom prst="rect">
            <a:avLst/>
          </a:prstGeom>
        </p:spPr>
      </p:pic>
      <p:pic>
        <p:nvPicPr>
          <p:cNvPr id="11" name="Picture 10" descr="A group of yellow flowers&#10;&#10;Description automatically generated with low confidence">
            <a:extLst>
              <a:ext uri="{FF2B5EF4-FFF2-40B4-BE49-F238E27FC236}">
                <a16:creationId xmlns:a16="http://schemas.microsoft.com/office/drawing/2014/main" id="{1B0590A7-39C5-4262-86F4-A70233259E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9767748">
            <a:off x="5842737" y="5299095"/>
            <a:ext cx="5327904" cy="161848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FCEE014-DB3D-44F5-B7DA-39E7CBBAC9F2}"/>
              </a:ext>
            </a:extLst>
          </p:cNvPr>
          <p:cNvSpPr txBox="1"/>
          <p:nvPr/>
        </p:nvSpPr>
        <p:spPr>
          <a:xfrm flipH="1">
            <a:off x="1394457" y="3704926"/>
            <a:ext cx="635508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009D91"/>
                </a:solidFill>
              </a:rPr>
              <a:t>A year in review</a:t>
            </a:r>
            <a:br>
              <a:rPr lang="en-GB" sz="3600" b="1" dirty="0">
                <a:solidFill>
                  <a:srgbClr val="009D91"/>
                </a:solidFill>
              </a:rPr>
            </a:br>
            <a:br>
              <a:rPr lang="en-GB" sz="3600" b="1" dirty="0">
                <a:solidFill>
                  <a:srgbClr val="009D91"/>
                </a:solidFill>
              </a:rPr>
            </a:br>
            <a:r>
              <a:rPr lang="en-GB" sz="2800" b="1" dirty="0">
                <a:solidFill>
                  <a:srgbClr val="009D91"/>
                </a:solidFill>
              </a:rPr>
              <a:t>October 2024 – October 2025</a:t>
            </a:r>
            <a:endParaRPr lang="en-GB" sz="2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154857F-49B5-491F-A0AA-C3B3B5358B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1542" y="367837"/>
            <a:ext cx="3450210" cy="3242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412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774D33-C7FB-632E-50CA-68BAA6ED8D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yellow flowers&#10;&#10;Description automatically generated with low confidence">
            <a:extLst>
              <a:ext uri="{FF2B5EF4-FFF2-40B4-BE49-F238E27FC236}">
                <a16:creationId xmlns:a16="http://schemas.microsoft.com/office/drawing/2014/main" id="{70C00936-3525-91A5-BD7B-674ABB3F13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9767748">
            <a:off x="-1846534" y="-178862"/>
            <a:ext cx="5327904" cy="1618488"/>
          </a:xfrm>
          <a:prstGeom prst="rect">
            <a:avLst/>
          </a:prstGeom>
        </p:spPr>
      </p:pic>
      <p:pic>
        <p:nvPicPr>
          <p:cNvPr id="3" name="Picture 2" descr="A group of yellow flowers&#10;&#10;Description automatically generated with low confidence">
            <a:extLst>
              <a:ext uri="{FF2B5EF4-FFF2-40B4-BE49-F238E27FC236}">
                <a16:creationId xmlns:a16="http://schemas.microsoft.com/office/drawing/2014/main" id="{2477C65F-11E1-26CD-DC84-2A76D40388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9767748">
            <a:off x="5842737" y="5299095"/>
            <a:ext cx="5327904" cy="161848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53D7BE8-E702-4318-0DF0-73F0060FF17D}"/>
              </a:ext>
            </a:extLst>
          </p:cNvPr>
          <p:cNvSpPr txBox="1"/>
          <p:nvPr/>
        </p:nvSpPr>
        <p:spPr>
          <a:xfrm flipH="1">
            <a:off x="1472411" y="130560"/>
            <a:ext cx="63550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009D91"/>
                </a:solidFill>
              </a:rPr>
              <a:t>Future Plans</a:t>
            </a:r>
            <a:endParaRPr lang="en-GB" sz="36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28B4598-FAF8-5C88-5A67-9B6B19F3B3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10657"/>
            <a:ext cx="1207195" cy="10473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F6A84D3-6F0C-9FDA-1832-437F90051BA4}"/>
              </a:ext>
            </a:extLst>
          </p:cNvPr>
          <p:cNvSpPr txBox="1"/>
          <p:nvPr/>
        </p:nvSpPr>
        <p:spPr>
          <a:xfrm>
            <a:off x="1316508" y="776891"/>
            <a:ext cx="7598925" cy="643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rgbClr val="009D91"/>
                </a:solidFill>
              </a:rPr>
              <a:t>2026</a:t>
            </a:r>
          </a:p>
          <a:p>
            <a:endParaRPr lang="en-GB" sz="1400" b="1" dirty="0">
              <a:solidFill>
                <a:srgbClr val="009D91"/>
              </a:solidFill>
            </a:endParaRPr>
          </a:p>
          <a:p>
            <a:r>
              <a:rPr lang="en-GB" sz="1400" b="1" dirty="0">
                <a:solidFill>
                  <a:srgbClr val="009D91"/>
                </a:solidFill>
              </a:rPr>
              <a:t>November  2025 – Intention to go to re ballot has been lodged with ELC and SIDs Scotland</a:t>
            </a:r>
          </a:p>
          <a:p>
            <a:endParaRPr lang="en-GB" sz="1400" b="1" dirty="0">
              <a:solidFill>
                <a:srgbClr val="009D91"/>
              </a:solidFill>
            </a:endParaRPr>
          </a:p>
          <a:p>
            <a:r>
              <a:rPr lang="en-GB" sz="1400" b="1" dirty="0">
                <a:solidFill>
                  <a:srgbClr val="009D91"/>
                </a:solidFill>
              </a:rPr>
              <a:t>November 27</a:t>
            </a:r>
            <a:r>
              <a:rPr lang="en-GB" sz="1400" b="1" baseline="30000" dirty="0">
                <a:solidFill>
                  <a:srgbClr val="009D91"/>
                </a:solidFill>
              </a:rPr>
              <a:t>th</a:t>
            </a:r>
            <a:r>
              <a:rPr lang="en-GB" sz="1400" b="1" dirty="0">
                <a:solidFill>
                  <a:srgbClr val="009D91"/>
                </a:solidFill>
              </a:rPr>
              <a:t> – MP Kirsty McNeill reception at Queen Elizabeth House – ELFD to provide EL produce for the event.</a:t>
            </a:r>
          </a:p>
          <a:p>
            <a:endParaRPr lang="en-GB" sz="1400" b="1" dirty="0">
              <a:solidFill>
                <a:srgbClr val="009D91"/>
              </a:solidFill>
            </a:endParaRPr>
          </a:p>
          <a:p>
            <a:r>
              <a:rPr lang="en-GB" sz="1400" b="1" dirty="0">
                <a:solidFill>
                  <a:srgbClr val="009D91"/>
                </a:solidFill>
              </a:rPr>
              <a:t>December 12/13/14th – NB Harbour Christmas market Weekend sponsored by NB Trust</a:t>
            </a:r>
          </a:p>
          <a:p>
            <a:endParaRPr lang="en-GB" sz="1400" b="1" dirty="0">
              <a:solidFill>
                <a:srgbClr val="009D91"/>
              </a:solidFill>
            </a:endParaRPr>
          </a:p>
          <a:p>
            <a:r>
              <a:rPr lang="en-GB" sz="1400" b="1" dirty="0">
                <a:solidFill>
                  <a:srgbClr val="009D91"/>
                </a:solidFill>
              </a:rPr>
              <a:t>January 2026 – Personal License Training and Food hygiene Training – also advanced Food Hygiene will be offered at a subsidised rate.</a:t>
            </a:r>
          </a:p>
          <a:p>
            <a:endParaRPr lang="en-GB" sz="1400" b="1" dirty="0">
              <a:solidFill>
                <a:srgbClr val="009D91"/>
              </a:solidFill>
            </a:endParaRPr>
          </a:p>
          <a:p>
            <a:r>
              <a:rPr lang="en-GB" sz="1400" b="1" dirty="0">
                <a:solidFill>
                  <a:srgbClr val="009D91"/>
                </a:solidFill>
              </a:rPr>
              <a:t>June 2026 – Royal highland Show 2026 and Haddington Agricultural Show</a:t>
            </a:r>
          </a:p>
          <a:p>
            <a:endParaRPr lang="en-GB" sz="1400" b="1" dirty="0">
              <a:solidFill>
                <a:srgbClr val="009D91"/>
              </a:solidFill>
            </a:endParaRPr>
          </a:p>
          <a:p>
            <a:r>
              <a:rPr lang="en-GB" sz="1400" b="1" dirty="0">
                <a:solidFill>
                  <a:srgbClr val="009D91"/>
                </a:solidFill>
              </a:rPr>
              <a:t>August 2026 – Fringe by the Sea Recipe Book cooking demos</a:t>
            </a:r>
          </a:p>
          <a:p>
            <a:endParaRPr lang="en-GB" sz="1400" b="1" dirty="0">
              <a:solidFill>
                <a:srgbClr val="009D91"/>
              </a:solidFill>
            </a:endParaRPr>
          </a:p>
          <a:p>
            <a:r>
              <a:rPr lang="en-GB" sz="1400" b="1" dirty="0">
                <a:solidFill>
                  <a:srgbClr val="009D91"/>
                </a:solidFill>
              </a:rPr>
              <a:t>Ongoing in 2026 - BID Renewal – Ballot will take place in June 2026 </a:t>
            </a:r>
          </a:p>
          <a:p>
            <a:endParaRPr lang="en-GB" sz="1400" b="1" dirty="0">
              <a:solidFill>
                <a:srgbClr val="009D91"/>
              </a:solidFill>
            </a:endParaRPr>
          </a:p>
          <a:p>
            <a:r>
              <a:rPr lang="en-GB" sz="1400" b="1" dirty="0">
                <a:solidFill>
                  <a:srgbClr val="009D91"/>
                </a:solidFill>
              </a:rPr>
              <a:t>Ongoing - The East Lothian Food and Drink Recipe Book will be sold in lots of outlets as well as local shops and on line.</a:t>
            </a:r>
          </a:p>
          <a:p>
            <a:endParaRPr lang="en-GB" sz="2000" b="1" dirty="0">
              <a:solidFill>
                <a:srgbClr val="009D91"/>
              </a:solidFill>
            </a:endParaRPr>
          </a:p>
          <a:p>
            <a:r>
              <a:rPr lang="en-GB" sz="1400" b="1" dirty="0">
                <a:solidFill>
                  <a:srgbClr val="009D91"/>
                </a:solidFill>
              </a:rPr>
              <a:t>Ongoing  - further </a:t>
            </a:r>
            <a:r>
              <a:rPr lang="en-GB" sz="1400" b="1" dirty="0" err="1">
                <a:solidFill>
                  <a:srgbClr val="009D91"/>
                </a:solidFill>
              </a:rPr>
              <a:t>colloborations</a:t>
            </a:r>
            <a:r>
              <a:rPr lang="en-GB" sz="1400" b="1" dirty="0">
                <a:solidFill>
                  <a:srgbClr val="009D91"/>
                </a:solidFill>
              </a:rPr>
              <a:t> with other RFG’s</a:t>
            </a:r>
          </a:p>
          <a:p>
            <a:endParaRPr lang="en-GB" sz="1400" b="1" dirty="0">
              <a:solidFill>
                <a:srgbClr val="009D91"/>
              </a:solidFill>
            </a:endParaRPr>
          </a:p>
          <a:p>
            <a:r>
              <a:rPr lang="en-GB" sz="1400" b="1" dirty="0">
                <a:solidFill>
                  <a:srgbClr val="009D91"/>
                </a:solidFill>
              </a:rPr>
              <a:t>NB Harbour Market will commence again in April and Run again until December 2026</a:t>
            </a:r>
          </a:p>
          <a:p>
            <a:endParaRPr lang="en-GB" sz="2000" b="1" dirty="0">
              <a:solidFill>
                <a:srgbClr val="009D91"/>
              </a:solidFill>
            </a:endParaRPr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075453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yellow flowers&#10;&#10;Description automatically generated with low confidence">
            <a:extLst>
              <a:ext uri="{FF2B5EF4-FFF2-40B4-BE49-F238E27FC236}">
                <a16:creationId xmlns:a16="http://schemas.microsoft.com/office/drawing/2014/main" id="{294D36F4-34F7-40F5-84F2-D7CDA3E0AF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9767748">
            <a:off x="-1846534" y="-178862"/>
            <a:ext cx="5327904" cy="1618488"/>
          </a:xfrm>
          <a:prstGeom prst="rect">
            <a:avLst/>
          </a:prstGeom>
        </p:spPr>
      </p:pic>
      <p:pic>
        <p:nvPicPr>
          <p:cNvPr id="3" name="Picture 2" descr="A group of yellow flowers&#10;&#10;Description automatically generated with low confidence">
            <a:extLst>
              <a:ext uri="{FF2B5EF4-FFF2-40B4-BE49-F238E27FC236}">
                <a16:creationId xmlns:a16="http://schemas.microsoft.com/office/drawing/2014/main" id="{9E9CDB7D-F444-45BA-8CE5-AA75AF71B9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9767748">
            <a:off x="5842737" y="5299095"/>
            <a:ext cx="5327904" cy="161848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DC95962-331C-4AE4-A5AD-B009107289A3}"/>
              </a:ext>
            </a:extLst>
          </p:cNvPr>
          <p:cNvSpPr txBox="1"/>
          <p:nvPr/>
        </p:nvSpPr>
        <p:spPr>
          <a:xfrm flipH="1">
            <a:off x="1612171" y="453726"/>
            <a:ext cx="63550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009D91"/>
                </a:solidFill>
              </a:rPr>
              <a:t>Introducing new members</a:t>
            </a:r>
            <a:br>
              <a:rPr lang="en-GB" sz="3600" b="1" dirty="0">
                <a:solidFill>
                  <a:srgbClr val="009D91"/>
                </a:solidFill>
              </a:rPr>
            </a:br>
            <a:r>
              <a:rPr lang="en-GB" sz="3600" b="1" dirty="0">
                <a:solidFill>
                  <a:srgbClr val="009D91"/>
                </a:solidFill>
              </a:rPr>
              <a:t> </a:t>
            </a:r>
            <a:r>
              <a:rPr lang="en-GB" sz="3600" b="1" dirty="0" err="1">
                <a:solidFill>
                  <a:srgbClr val="009D91"/>
                </a:solidFill>
              </a:rPr>
              <a:t>Janefield</a:t>
            </a:r>
            <a:r>
              <a:rPr lang="en-GB" sz="3600" b="1" dirty="0">
                <a:solidFill>
                  <a:srgbClr val="009D91"/>
                </a:solidFill>
              </a:rPr>
              <a:t> Farm</a:t>
            </a:r>
            <a:endParaRPr lang="en-GB" sz="36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937D9E4-0E0D-A629-4CA0-E6D358437B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313" y="4991945"/>
            <a:ext cx="1893658" cy="1642907"/>
          </a:xfrm>
          <a:prstGeom prst="rect">
            <a:avLst/>
          </a:prstGeom>
        </p:spPr>
      </p:pic>
      <p:pic>
        <p:nvPicPr>
          <p:cNvPr id="5" name="Picture 4" descr="A bottle of camelina oil&#10;&#10;AI-generated content may be incorrect.">
            <a:extLst>
              <a:ext uri="{FF2B5EF4-FFF2-40B4-BE49-F238E27FC236}">
                <a16:creationId xmlns:a16="http://schemas.microsoft.com/office/drawing/2014/main" id="{8939D4AE-34DE-AC4D-4CF3-F9B6501396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5925" y="1858415"/>
            <a:ext cx="3028679" cy="4545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9264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yellow flowers&#10;&#10;Description automatically generated with low confidence">
            <a:extLst>
              <a:ext uri="{FF2B5EF4-FFF2-40B4-BE49-F238E27FC236}">
                <a16:creationId xmlns:a16="http://schemas.microsoft.com/office/drawing/2014/main" id="{294D36F4-34F7-40F5-84F2-D7CDA3E0AF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9767748">
            <a:off x="-1846534" y="-178862"/>
            <a:ext cx="5327904" cy="1618488"/>
          </a:xfrm>
          <a:prstGeom prst="rect">
            <a:avLst/>
          </a:prstGeom>
        </p:spPr>
      </p:pic>
      <p:pic>
        <p:nvPicPr>
          <p:cNvPr id="3" name="Picture 2" descr="A group of yellow flowers&#10;&#10;Description automatically generated with low confidence">
            <a:extLst>
              <a:ext uri="{FF2B5EF4-FFF2-40B4-BE49-F238E27FC236}">
                <a16:creationId xmlns:a16="http://schemas.microsoft.com/office/drawing/2014/main" id="{9E9CDB7D-F444-45BA-8CE5-AA75AF71B9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9767748">
            <a:off x="5842737" y="5299095"/>
            <a:ext cx="5327904" cy="161848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DC95962-331C-4AE4-A5AD-B009107289A3}"/>
              </a:ext>
            </a:extLst>
          </p:cNvPr>
          <p:cNvSpPr txBox="1"/>
          <p:nvPr/>
        </p:nvSpPr>
        <p:spPr>
          <a:xfrm flipH="1">
            <a:off x="1394459" y="533736"/>
            <a:ext cx="6355081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009D91"/>
                </a:solidFill>
              </a:rPr>
              <a:t>Introducing new </a:t>
            </a:r>
            <a:br>
              <a:rPr lang="en-GB" sz="3600" b="1" dirty="0">
                <a:solidFill>
                  <a:srgbClr val="009D91"/>
                </a:solidFill>
              </a:rPr>
            </a:br>
            <a:r>
              <a:rPr lang="en-GB" sz="3600" b="1" dirty="0">
                <a:solidFill>
                  <a:srgbClr val="009D91"/>
                </a:solidFill>
              </a:rPr>
              <a:t>Supporter members!</a:t>
            </a:r>
          </a:p>
          <a:p>
            <a:pPr algn="ctr"/>
            <a:endParaRPr lang="en-GB" sz="2800" b="1" dirty="0">
              <a:solidFill>
                <a:srgbClr val="009D91"/>
              </a:solidFill>
            </a:endParaRPr>
          </a:p>
          <a:p>
            <a:pPr algn="ctr"/>
            <a:r>
              <a:rPr lang="en-GB" sz="2800" b="1" dirty="0">
                <a:solidFill>
                  <a:srgbClr val="009D91"/>
                </a:solidFill>
              </a:rPr>
              <a:t>Fenton Tower</a:t>
            </a:r>
          </a:p>
          <a:p>
            <a:pPr algn="ctr"/>
            <a:endParaRPr lang="en-GB" sz="2800" b="1" dirty="0">
              <a:solidFill>
                <a:srgbClr val="009D91"/>
              </a:solidFill>
            </a:endParaRPr>
          </a:p>
          <a:p>
            <a:pPr algn="ctr"/>
            <a:r>
              <a:rPr lang="en-GB" sz="2800" b="1" dirty="0" err="1">
                <a:solidFill>
                  <a:srgbClr val="009D91"/>
                </a:solidFill>
              </a:rPr>
              <a:t>Provenate</a:t>
            </a:r>
            <a:endParaRPr lang="en-GB" sz="2800" b="1" dirty="0">
              <a:solidFill>
                <a:srgbClr val="009D91"/>
              </a:solidFill>
            </a:endParaRPr>
          </a:p>
          <a:p>
            <a:pPr algn="ctr"/>
            <a:endParaRPr lang="en-GB" sz="2800" b="1" dirty="0">
              <a:solidFill>
                <a:srgbClr val="009D91"/>
              </a:solidFill>
            </a:endParaRPr>
          </a:p>
          <a:p>
            <a:pPr algn="ctr"/>
            <a:r>
              <a:rPr lang="en-GB" sz="2800" b="1" dirty="0">
                <a:solidFill>
                  <a:srgbClr val="009D91"/>
                </a:solidFill>
              </a:rPr>
              <a:t>Archerfield Walled garden</a:t>
            </a:r>
          </a:p>
          <a:p>
            <a:pPr algn="ctr"/>
            <a:endParaRPr lang="en-GB" sz="2800" b="1" dirty="0">
              <a:solidFill>
                <a:srgbClr val="009D91"/>
              </a:solidFill>
            </a:endParaRPr>
          </a:p>
          <a:p>
            <a:pPr algn="ctr"/>
            <a:endParaRPr lang="en-GB" sz="2800" b="1" dirty="0">
              <a:solidFill>
                <a:srgbClr val="009D91"/>
              </a:solidFill>
            </a:endParaRPr>
          </a:p>
          <a:p>
            <a:pPr algn="ctr"/>
            <a:endParaRPr lang="en-GB" sz="3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8FC131-86CB-4BC3-3F1F-5901DE0F81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313" y="4991945"/>
            <a:ext cx="1893658" cy="1642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5915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yellow flowers&#10;&#10;Description automatically generated with low confidence">
            <a:extLst>
              <a:ext uri="{FF2B5EF4-FFF2-40B4-BE49-F238E27FC236}">
                <a16:creationId xmlns:a16="http://schemas.microsoft.com/office/drawing/2014/main" id="{294D36F4-34F7-40F5-84F2-D7CDA3E0AF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9767748">
            <a:off x="-1846534" y="-178862"/>
            <a:ext cx="5327904" cy="1618488"/>
          </a:xfrm>
          <a:prstGeom prst="rect">
            <a:avLst/>
          </a:prstGeom>
        </p:spPr>
      </p:pic>
      <p:pic>
        <p:nvPicPr>
          <p:cNvPr id="3" name="Picture 2" descr="A group of yellow flowers&#10;&#10;Description automatically generated with low confidence">
            <a:extLst>
              <a:ext uri="{FF2B5EF4-FFF2-40B4-BE49-F238E27FC236}">
                <a16:creationId xmlns:a16="http://schemas.microsoft.com/office/drawing/2014/main" id="{9E9CDB7D-F444-45BA-8CE5-AA75AF71B9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9767748">
            <a:off x="5842737" y="5299095"/>
            <a:ext cx="5327904" cy="161848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DC95962-331C-4AE4-A5AD-B009107289A3}"/>
              </a:ext>
            </a:extLst>
          </p:cNvPr>
          <p:cNvSpPr txBox="1"/>
          <p:nvPr/>
        </p:nvSpPr>
        <p:spPr>
          <a:xfrm flipH="1">
            <a:off x="1570383" y="453726"/>
            <a:ext cx="63550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009D91"/>
                </a:solidFill>
              </a:rPr>
              <a:t>Funding 2025-2026</a:t>
            </a:r>
            <a:br>
              <a:rPr lang="en-GB" sz="3600" b="1" dirty="0">
                <a:solidFill>
                  <a:srgbClr val="009D91"/>
                </a:solidFill>
              </a:rPr>
            </a:br>
            <a:endParaRPr lang="en-GB" sz="3600" dirty="0"/>
          </a:p>
        </p:txBody>
      </p:sp>
      <p:graphicFrame>
        <p:nvGraphicFramePr>
          <p:cNvPr id="5" name="Table 7">
            <a:extLst>
              <a:ext uri="{FF2B5EF4-FFF2-40B4-BE49-F238E27FC236}">
                <a16:creationId xmlns:a16="http://schemas.microsoft.com/office/drawing/2014/main" id="{B3E2C21B-694F-48D0-A0E0-44D8D51C9F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5879632"/>
              </p:ext>
            </p:extLst>
          </p:nvPr>
        </p:nvGraphicFramePr>
        <p:xfrm>
          <a:off x="739302" y="1262742"/>
          <a:ext cx="8121665" cy="3474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14781">
                  <a:extLst>
                    <a:ext uri="{9D8B030D-6E8A-4147-A177-3AD203B41FA5}">
                      <a16:colId xmlns:a16="http://schemas.microsoft.com/office/drawing/2014/main" val="1028666312"/>
                    </a:ext>
                  </a:extLst>
                </a:gridCol>
                <a:gridCol w="2035628">
                  <a:extLst>
                    <a:ext uri="{9D8B030D-6E8A-4147-A177-3AD203B41FA5}">
                      <a16:colId xmlns:a16="http://schemas.microsoft.com/office/drawing/2014/main" val="1580054083"/>
                    </a:ext>
                  </a:extLst>
                </a:gridCol>
                <a:gridCol w="2910115">
                  <a:extLst>
                    <a:ext uri="{9D8B030D-6E8A-4147-A177-3AD203B41FA5}">
                      <a16:colId xmlns:a16="http://schemas.microsoft.com/office/drawing/2014/main" val="2768939369"/>
                    </a:ext>
                  </a:extLst>
                </a:gridCol>
                <a:gridCol w="1161141">
                  <a:extLst>
                    <a:ext uri="{9D8B030D-6E8A-4147-A177-3AD203B41FA5}">
                      <a16:colId xmlns:a16="http://schemas.microsoft.com/office/drawing/2014/main" val="2632915359"/>
                    </a:ext>
                  </a:extLst>
                </a:gridCol>
              </a:tblGrid>
              <a:tr h="356064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Fund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Who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When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£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0704859"/>
                  </a:ext>
                </a:extLst>
              </a:tr>
              <a:tr h="908112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Regional Food Group Coordinator Funding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Scotland Food &amp; Drink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April 2025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£12,600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6474398"/>
                  </a:ext>
                </a:extLst>
              </a:tr>
              <a:tr h="594657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Core Funding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East Lothian Council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August 2025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£25,000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4152177"/>
                  </a:ext>
                </a:extLst>
              </a:tr>
              <a:tr h="491327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NB Trust Community Fund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NB Trust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November 2025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£3,840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4386124"/>
                  </a:ext>
                </a:extLst>
              </a:tr>
              <a:tr h="444876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Market Income for 6 moths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May-December 2025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£6,500</a:t>
                      </a:r>
                    </a:p>
                    <a:p>
                      <a:pPr algn="ctr"/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7782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A32C17A6-A5C3-7D3D-ABA8-0D837FCAF0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313" y="4991945"/>
            <a:ext cx="1893658" cy="1642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8776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yellow flowers&#10;&#10;Description automatically generated with low confidence">
            <a:extLst>
              <a:ext uri="{FF2B5EF4-FFF2-40B4-BE49-F238E27FC236}">
                <a16:creationId xmlns:a16="http://schemas.microsoft.com/office/drawing/2014/main" id="{294D36F4-34F7-40F5-84F2-D7CDA3E0AF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9767748">
            <a:off x="-1846534" y="-178862"/>
            <a:ext cx="5327904" cy="1618488"/>
          </a:xfrm>
          <a:prstGeom prst="rect">
            <a:avLst/>
          </a:prstGeom>
        </p:spPr>
      </p:pic>
      <p:pic>
        <p:nvPicPr>
          <p:cNvPr id="3" name="Picture 2" descr="A group of yellow flowers&#10;&#10;Description automatically generated with low confidence">
            <a:extLst>
              <a:ext uri="{FF2B5EF4-FFF2-40B4-BE49-F238E27FC236}">
                <a16:creationId xmlns:a16="http://schemas.microsoft.com/office/drawing/2014/main" id="{9E9CDB7D-F444-45BA-8CE5-AA75AF71B9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9767748">
            <a:off x="5842737" y="5299095"/>
            <a:ext cx="5327904" cy="161848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DC95962-331C-4AE4-A5AD-B009107289A3}"/>
              </a:ext>
            </a:extLst>
          </p:cNvPr>
          <p:cNvSpPr txBox="1"/>
          <p:nvPr/>
        </p:nvSpPr>
        <p:spPr>
          <a:xfrm flipH="1">
            <a:off x="1694204" y="196501"/>
            <a:ext cx="635508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br>
              <a:rPr lang="en-GB" sz="3600" b="1" dirty="0">
                <a:solidFill>
                  <a:srgbClr val="009D91"/>
                </a:solidFill>
              </a:rPr>
            </a:br>
            <a:r>
              <a:rPr lang="en-GB" sz="3600" b="1" dirty="0">
                <a:solidFill>
                  <a:srgbClr val="009D91"/>
                </a:solidFill>
              </a:rPr>
              <a:t>Social Media Stats </a:t>
            </a:r>
          </a:p>
          <a:p>
            <a:pPr algn="ctr"/>
            <a:r>
              <a:rPr lang="en-GB" sz="3600" b="1" dirty="0">
                <a:solidFill>
                  <a:srgbClr val="009D91"/>
                </a:solidFill>
              </a:rPr>
              <a:t>October 24 to October 25</a:t>
            </a:r>
            <a:endParaRPr lang="en-GB" sz="36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291F789-3255-47B9-AEE9-DB512C3DBA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5530" y="2035018"/>
            <a:ext cx="1069855" cy="10844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F1A6D8C-B3EA-46F3-9AFA-86E9A80567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9261" y="1984523"/>
            <a:ext cx="1268264" cy="126121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7762737-6B7A-4402-83BC-E71677E53BDE}"/>
              </a:ext>
            </a:extLst>
          </p:cNvPr>
          <p:cNvSpPr txBox="1"/>
          <p:nvPr/>
        </p:nvSpPr>
        <p:spPr>
          <a:xfrm>
            <a:off x="5029201" y="3319539"/>
            <a:ext cx="21771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139479"/>
                </a:solidFill>
              </a:rPr>
              <a:t>Oct 2024</a:t>
            </a:r>
          </a:p>
          <a:p>
            <a:pPr algn="ctr"/>
            <a:r>
              <a:rPr lang="en-GB" b="1" dirty="0">
                <a:solidFill>
                  <a:srgbClr val="139479"/>
                </a:solidFill>
              </a:rPr>
              <a:t>2,916 Followers</a:t>
            </a:r>
          </a:p>
          <a:p>
            <a:pPr algn="ctr"/>
            <a:r>
              <a:rPr lang="en-GB" b="1" dirty="0">
                <a:solidFill>
                  <a:srgbClr val="139479"/>
                </a:solidFill>
              </a:rPr>
              <a:t>Oct 25</a:t>
            </a:r>
          </a:p>
          <a:p>
            <a:pPr algn="ctr"/>
            <a:r>
              <a:rPr lang="en-GB" b="1" dirty="0">
                <a:solidFill>
                  <a:srgbClr val="139479"/>
                </a:solidFill>
              </a:rPr>
              <a:t>3,056 followers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067E12A-B486-45A3-9108-1B5C06529E43}"/>
              </a:ext>
            </a:extLst>
          </p:cNvPr>
          <p:cNvSpPr txBox="1"/>
          <p:nvPr/>
        </p:nvSpPr>
        <p:spPr>
          <a:xfrm>
            <a:off x="2293992" y="3274404"/>
            <a:ext cx="21771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139479"/>
                </a:solidFill>
              </a:rPr>
              <a:t>Oct 24</a:t>
            </a:r>
          </a:p>
          <a:p>
            <a:pPr algn="ctr"/>
            <a:r>
              <a:rPr lang="en-GB" b="1" dirty="0">
                <a:solidFill>
                  <a:srgbClr val="139479"/>
                </a:solidFill>
              </a:rPr>
              <a:t>2. 316 followers</a:t>
            </a:r>
          </a:p>
          <a:p>
            <a:pPr algn="ctr"/>
            <a:r>
              <a:rPr lang="en-GB" b="1" dirty="0">
                <a:solidFill>
                  <a:srgbClr val="139479"/>
                </a:solidFill>
              </a:rPr>
              <a:t>Oct 25</a:t>
            </a:r>
          </a:p>
          <a:p>
            <a:pPr algn="ctr"/>
            <a:r>
              <a:rPr lang="en-GB" b="1" dirty="0">
                <a:solidFill>
                  <a:srgbClr val="139479"/>
                </a:solidFill>
              </a:rPr>
              <a:t>2.869 followers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D26D070-EFB9-4028-8A8D-44FFEE9864CC}"/>
              </a:ext>
            </a:extLst>
          </p:cNvPr>
          <p:cNvSpPr txBox="1"/>
          <p:nvPr/>
        </p:nvSpPr>
        <p:spPr>
          <a:xfrm flipH="1">
            <a:off x="3523050" y="4403999"/>
            <a:ext cx="10489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br>
              <a:rPr lang="en-GB" sz="3600" b="1" dirty="0">
                <a:solidFill>
                  <a:srgbClr val="009D91"/>
                </a:solidFill>
              </a:rPr>
            </a:br>
            <a:endParaRPr lang="en-GB" sz="3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B3F40F-36D4-51FF-72AE-529BC2313A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464" y="5511993"/>
            <a:ext cx="1763497" cy="1349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3147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yellow flowers&#10;&#10;Description automatically generated with low confidence">
            <a:extLst>
              <a:ext uri="{FF2B5EF4-FFF2-40B4-BE49-F238E27FC236}">
                <a16:creationId xmlns:a16="http://schemas.microsoft.com/office/drawing/2014/main" id="{294D36F4-34F7-40F5-84F2-D7CDA3E0AF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9767748">
            <a:off x="-1846534" y="-178862"/>
            <a:ext cx="5327904" cy="161848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DC95962-331C-4AE4-A5AD-B009107289A3}"/>
              </a:ext>
            </a:extLst>
          </p:cNvPr>
          <p:cNvSpPr txBox="1"/>
          <p:nvPr/>
        </p:nvSpPr>
        <p:spPr>
          <a:xfrm flipH="1">
            <a:off x="1541354" y="391705"/>
            <a:ext cx="63550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009D91"/>
                </a:solidFill>
              </a:rPr>
              <a:t> Events in 2025</a:t>
            </a:r>
            <a:endParaRPr lang="en-GB" sz="3600" dirty="0"/>
          </a:p>
        </p:txBody>
      </p:sp>
      <p:pic>
        <p:nvPicPr>
          <p:cNvPr id="3" name="Picture 2" descr="A group of yellow flowers&#10;&#10;Description automatically generated with low confidence">
            <a:extLst>
              <a:ext uri="{FF2B5EF4-FFF2-40B4-BE49-F238E27FC236}">
                <a16:creationId xmlns:a16="http://schemas.microsoft.com/office/drawing/2014/main" id="{9E9CDB7D-F444-45BA-8CE5-AA75AF71B9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9767748">
            <a:off x="5842737" y="5138802"/>
            <a:ext cx="5327904" cy="16184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58E4847-F5B0-43F5-93AF-BF5B357142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1354" y="1236531"/>
            <a:ext cx="2553827" cy="1642907"/>
          </a:xfrm>
          <a:prstGeom prst="rect">
            <a:avLst/>
          </a:prstGeom>
        </p:spPr>
      </p:pic>
      <p:pic>
        <p:nvPicPr>
          <p:cNvPr id="13" name="Picture 12" descr="A picture containing text, tableware, cup, plate&#10;&#10;Description automatically generated">
            <a:extLst>
              <a:ext uri="{FF2B5EF4-FFF2-40B4-BE49-F238E27FC236}">
                <a16:creationId xmlns:a16="http://schemas.microsoft.com/office/drawing/2014/main" id="{F4D8556E-0F58-4B38-3630-DEA4FA71E1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4228" y="3204206"/>
            <a:ext cx="2187039" cy="19644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9D8C121-6894-D780-D7F2-DC31AFC6B0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5121" y="5077532"/>
            <a:ext cx="1970172" cy="1741028"/>
          </a:xfrm>
          <a:prstGeom prst="rect">
            <a:avLst/>
          </a:prstGeom>
        </p:spPr>
      </p:pic>
      <p:pic>
        <p:nvPicPr>
          <p:cNvPr id="1026" name="Picture 2" descr="VisitScotland Connect 2025 | Scottish Tourism Alliance">
            <a:extLst>
              <a:ext uri="{FF2B5EF4-FFF2-40B4-BE49-F238E27FC236}">
                <a16:creationId xmlns:a16="http://schemas.microsoft.com/office/drawing/2014/main" id="{33954044-87A3-4CC9-9853-9349AFFF13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7881" y="1011919"/>
            <a:ext cx="4094693" cy="2092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A couple of women standing next to a table&#10;&#10;AI-generated content may be incorrect.">
            <a:extLst>
              <a:ext uri="{FF2B5EF4-FFF2-40B4-BE49-F238E27FC236}">
                <a16:creationId xmlns:a16="http://schemas.microsoft.com/office/drawing/2014/main" id="{A099D0E5-D8BE-A564-3578-9E5CCBE490B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4726417" y="2915670"/>
            <a:ext cx="2660276" cy="3237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2431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FC3E49-BF40-B438-60D5-D00BD21257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yellow flowers&#10;&#10;Description automatically generated with low confidence">
            <a:extLst>
              <a:ext uri="{FF2B5EF4-FFF2-40B4-BE49-F238E27FC236}">
                <a16:creationId xmlns:a16="http://schemas.microsoft.com/office/drawing/2014/main" id="{552F7AD5-15D4-B3F7-E081-6543AF751C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9767748">
            <a:off x="-1846534" y="-178862"/>
            <a:ext cx="5327904" cy="161848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E3D8C51-8C10-A032-5292-0E8E5FD4E221}"/>
              </a:ext>
            </a:extLst>
          </p:cNvPr>
          <p:cNvSpPr txBox="1"/>
          <p:nvPr/>
        </p:nvSpPr>
        <p:spPr>
          <a:xfrm flipH="1">
            <a:off x="1612171" y="566878"/>
            <a:ext cx="635508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9D91"/>
                </a:solidFill>
              </a:rPr>
              <a:t>Taste of Scotland</a:t>
            </a:r>
          </a:p>
          <a:p>
            <a:pPr algn="ctr"/>
            <a:r>
              <a:rPr lang="en-GB" sz="2800" b="1" dirty="0">
                <a:solidFill>
                  <a:srgbClr val="009D91"/>
                </a:solidFill>
              </a:rPr>
              <a:t> Dover House </a:t>
            </a:r>
          </a:p>
          <a:p>
            <a:pPr algn="ctr"/>
            <a:r>
              <a:rPr lang="en-GB" sz="2800" b="1" dirty="0">
                <a:solidFill>
                  <a:srgbClr val="009D91"/>
                </a:solidFill>
              </a:rPr>
              <a:t>January 2025</a:t>
            </a:r>
          </a:p>
        </p:txBody>
      </p:sp>
      <p:pic>
        <p:nvPicPr>
          <p:cNvPr id="3" name="Picture 2" descr="A group of yellow flowers&#10;&#10;Description automatically generated with low confidence">
            <a:extLst>
              <a:ext uri="{FF2B5EF4-FFF2-40B4-BE49-F238E27FC236}">
                <a16:creationId xmlns:a16="http://schemas.microsoft.com/office/drawing/2014/main" id="{8BABC6B5-3D3D-B462-6E9E-B8B23E6793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9767748">
            <a:off x="5842737" y="5299095"/>
            <a:ext cx="5327904" cy="16184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2777502-5A08-C4E7-F6AE-96FB712D78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543" y="5512714"/>
            <a:ext cx="1859909" cy="1345286"/>
          </a:xfrm>
          <a:prstGeom prst="rect">
            <a:avLst/>
          </a:prstGeom>
        </p:spPr>
      </p:pic>
      <p:pic>
        <p:nvPicPr>
          <p:cNvPr id="4" name="Picture 3" descr="A couple of women standing next to a table&#10;&#10;AI-generated content may be incorrect.">
            <a:extLst>
              <a:ext uri="{FF2B5EF4-FFF2-40B4-BE49-F238E27FC236}">
                <a16:creationId xmlns:a16="http://schemas.microsoft.com/office/drawing/2014/main" id="{0EAB87B3-7EBF-5D38-B901-EA968B187A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998521" y="1824526"/>
            <a:ext cx="3208631" cy="3570838"/>
          </a:xfrm>
          <a:prstGeom prst="rect">
            <a:avLst/>
          </a:prstGeom>
        </p:spPr>
      </p:pic>
      <p:sp>
        <p:nvSpPr>
          <p:cNvPr id="5" name="AutoShape 2" descr="Image preview">
            <a:extLst>
              <a:ext uri="{FF2B5EF4-FFF2-40B4-BE49-F238E27FC236}">
                <a16:creationId xmlns:a16="http://schemas.microsoft.com/office/drawing/2014/main" id="{1CC23E47-F7D2-E6BF-8A58-8D6CBB12DE5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9" name="Picture 8" descr="A staircase with columns and a sign&#10;&#10;AI-generated content may be incorrect.">
            <a:extLst>
              <a:ext uri="{FF2B5EF4-FFF2-40B4-BE49-F238E27FC236}">
                <a16:creationId xmlns:a16="http://schemas.microsoft.com/office/drawing/2014/main" id="{161207F5-FE07-E5ED-11C8-B74642F088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5199211" y="1911858"/>
            <a:ext cx="3033599" cy="3221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6785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yellow flowers&#10;&#10;Description automatically generated with low confidence">
            <a:extLst>
              <a:ext uri="{FF2B5EF4-FFF2-40B4-BE49-F238E27FC236}">
                <a16:creationId xmlns:a16="http://schemas.microsoft.com/office/drawing/2014/main" id="{294D36F4-34F7-40F5-84F2-D7CDA3E0AF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9767748">
            <a:off x="-1846534" y="-178862"/>
            <a:ext cx="5327904" cy="161848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DC95962-331C-4AE4-A5AD-B009107289A3}"/>
              </a:ext>
            </a:extLst>
          </p:cNvPr>
          <p:cNvSpPr txBox="1"/>
          <p:nvPr/>
        </p:nvSpPr>
        <p:spPr>
          <a:xfrm flipH="1">
            <a:off x="1612170" y="453726"/>
            <a:ext cx="63550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err="1">
                <a:solidFill>
                  <a:srgbClr val="009D91"/>
                </a:solidFill>
              </a:rPr>
              <a:t>Scothot</a:t>
            </a:r>
            <a:r>
              <a:rPr lang="en-GB" sz="3600" b="1" dirty="0">
                <a:solidFill>
                  <a:srgbClr val="009D91"/>
                </a:solidFill>
              </a:rPr>
              <a:t> </a:t>
            </a:r>
          </a:p>
          <a:p>
            <a:pPr algn="ctr"/>
            <a:r>
              <a:rPr lang="en-GB" sz="3600" b="1" dirty="0">
                <a:solidFill>
                  <a:srgbClr val="009D91"/>
                </a:solidFill>
              </a:rPr>
              <a:t>February 2025</a:t>
            </a:r>
            <a:endParaRPr lang="en-GB" sz="3600" dirty="0"/>
          </a:p>
        </p:txBody>
      </p:sp>
      <p:pic>
        <p:nvPicPr>
          <p:cNvPr id="3" name="Picture 2" descr="A group of yellow flowers&#10;&#10;Description automatically generated with low confidence">
            <a:extLst>
              <a:ext uri="{FF2B5EF4-FFF2-40B4-BE49-F238E27FC236}">
                <a16:creationId xmlns:a16="http://schemas.microsoft.com/office/drawing/2014/main" id="{9E9CDB7D-F444-45BA-8CE5-AA75AF71B9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9767748">
            <a:off x="5842737" y="5299095"/>
            <a:ext cx="5327904" cy="16184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29729A7-C03A-6FAC-7ACF-FC34A57A91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107021"/>
            <a:ext cx="2393004" cy="1750979"/>
          </a:xfrm>
          <a:prstGeom prst="rect">
            <a:avLst/>
          </a:prstGeom>
        </p:spPr>
      </p:pic>
      <p:pic>
        <p:nvPicPr>
          <p:cNvPr id="7" name="Picture 2" descr="VisitScotland Connect 2025 | Scottish Tourism Alliance">
            <a:extLst>
              <a:ext uri="{FF2B5EF4-FFF2-40B4-BE49-F238E27FC236}">
                <a16:creationId xmlns:a16="http://schemas.microsoft.com/office/drawing/2014/main" id="{B8573FBC-1F60-F4D6-3FA7-B655496480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7009" y="1973312"/>
            <a:ext cx="4834094" cy="2581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79652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yellow flowers&#10;&#10;Description automatically generated with low confidence">
            <a:extLst>
              <a:ext uri="{FF2B5EF4-FFF2-40B4-BE49-F238E27FC236}">
                <a16:creationId xmlns:a16="http://schemas.microsoft.com/office/drawing/2014/main" id="{294D36F4-34F7-40F5-84F2-D7CDA3E0AF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9767748">
            <a:off x="-1846534" y="-178862"/>
            <a:ext cx="5327904" cy="161848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DC95962-331C-4AE4-A5AD-B009107289A3}"/>
              </a:ext>
            </a:extLst>
          </p:cNvPr>
          <p:cNvSpPr txBox="1"/>
          <p:nvPr/>
        </p:nvSpPr>
        <p:spPr>
          <a:xfrm flipH="1">
            <a:off x="1612171" y="453726"/>
            <a:ext cx="63550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rgbClr val="009D91"/>
                </a:solidFill>
              </a:rPr>
              <a:t>The monthly North Berwick Harbour Market</a:t>
            </a:r>
          </a:p>
          <a:p>
            <a:pPr algn="ctr"/>
            <a:r>
              <a:rPr lang="en-GB" sz="2000" b="1" dirty="0">
                <a:solidFill>
                  <a:srgbClr val="009D91"/>
                </a:solidFill>
              </a:rPr>
              <a:t> May - December 2025</a:t>
            </a:r>
            <a:endParaRPr lang="en-GB" sz="2000" dirty="0"/>
          </a:p>
        </p:txBody>
      </p:sp>
      <p:pic>
        <p:nvPicPr>
          <p:cNvPr id="3" name="Picture 2" descr="A group of yellow flowers&#10;&#10;Description automatically generated with low confidence">
            <a:extLst>
              <a:ext uri="{FF2B5EF4-FFF2-40B4-BE49-F238E27FC236}">
                <a16:creationId xmlns:a16="http://schemas.microsoft.com/office/drawing/2014/main" id="{9E9CDB7D-F444-45BA-8CE5-AA75AF71B9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9767748">
            <a:off x="5842737" y="5299095"/>
            <a:ext cx="5327904" cy="16184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03B39F1-8E77-C1AB-3BF2-8291F1B253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804" y="5352485"/>
            <a:ext cx="1859909" cy="1345286"/>
          </a:xfrm>
          <a:prstGeom prst="rect">
            <a:avLst/>
          </a:prstGeom>
        </p:spPr>
      </p:pic>
      <p:pic>
        <p:nvPicPr>
          <p:cNvPr id="11" name="Picture 10" descr="A group of people outside a building&#10;&#10;AI-generated content may be incorrect.">
            <a:extLst>
              <a:ext uri="{FF2B5EF4-FFF2-40B4-BE49-F238E27FC236}">
                <a16:creationId xmlns:a16="http://schemas.microsoft.com/office/drawing/2014/main" id="{986890C7-3BB4-FC22-F24C-0F7E60297B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6928" y="1548828"/>
            <a:ext cx="7130143" cy="3319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0696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yellow flowers&#10;&#10;Description automatically generated with low confidence">
            <a:extLst>
              <a:ext uri="{FF2B5EF4-FFF2-40B4-BE49-F238E27FC236}">
                <a16:creationId xmlns:a16="http://schemas.microsoft.com/office/drawing/2014/main" id="{294D36F4-34F7-40F5-84F2-D7CDA3E0AF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9767748">
            <a:off x="-1846534" y="-178862"/>
            <a:ext cx="5327904" cy="161848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DC95962-331C-4AE4-A5AD-B009107289A3}"/>
              </a:ext>
            </a:extLst>
          </p:cNvPr>
          <p:cNvSpPr txBox="1"/>
          <p:nvPr/>
        </p:nvSpPr>
        <p:spPr>
          <a:xfrm flipH="1">
            <a:off x="1612171" y="453726"/>
            <a:ext cx="63550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9D91"/>
                </a:solidFill>
              </a:rPr>
              <a:t>Royal Highland Show</a:t>
            </a:r>
          </a:p>
          <a:p>
            <a:pPr algn="ctr"/>
            <a:r>
              <a:rPr lang="en-GB" sz="2800" b="1" dirty="0">
                <a:solidFill>
                  <a:srgbClr val="009D91"/>
                </a:solidFill>
              </a:rPr>
              <a:t> June 2025</a:t>
            </a:r>
            <a:endParaRPr lang="en-GB" sz="2800" dirty="0"/>
          </a:p>
        </p:txBody>
      </p:sp>
      <p:pic>
        <p:nvPicPr>
          <p:cNvPr id="4" name="Picture 3" descr="Logo&#10;&#10;Description automatically generated with medium confidence">
            <a:extLst>
              <a:ext uri="{FF2B5EF4-FFF2-40B4-BE49-F238E27FC236}">
                <a16:creationId xmlns:a16="http://schemas.microsoft.com/office/drawing/2014/main" id="{460055C2-3F1E-4B0B-AFC6-CCB8E8287B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589" y="5550281"/>
            <a:ext cx="1654383" cy="1116115"/>
          </a:xfrm>
          <a:prstGeom prst="rect">
            <a:avLst/>
          </a:prstGeom>
        </p:spPr>
      </p:pic>
      <p:pic>
        <p:nvPicPr>
          <p:cNvPr id="3" name="Picture 2" descr="A group of yellow flowers&#10;&#10;Description automatically generated with low confidence">
            <a:extLst>
              <a:ext uri="{FF2B5EF4-FFF2-40B4-BE49-F238E27FC236}">
                <a16:creationId xmlns:a16="http://schemas.microsoft.com/office/drawing/2014/main" id="{9E9CDB7D-F444-45BA-8CE5-AA75AF71B9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9767748">
            <a:off x="5842737" y="5299095"/>
            <a:ext cx="5327904" cy="1618488"/>
          </a:xfrm>
          <a:prstGeom prst="rect">
            <a:avLst/>
          </a:prstGeom>
        </p:spPr>
      </p:pic>
      <p:pic>
        <p:nvPicPr>
          <p:cNvPr id="8" name="Picture 7" descr="A logo for a show&#10;&#10;Description automatically generated">
            <a:extLst>
              <a:ext uri="{FF2B5EF4-FFF2-40B4-BE49-F238E27FC236}">
                <a16:creationId xmlns:a16="http://schemas.microsoft.com/office/drawing/2014/main" id="{E9AF89F0-59D3-B757-BB17-B7620D96CF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5638" y="1644342"/>
            <a:ext cx="4668146" cy="4101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519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4E3370-D033-B90B-9918-18F84925C2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yellow flowers&#10;&#10;Description automatically generated with low confidence">
            <a:extLst>
              <a:ext uri="{FF2B5EF4-FFF2-40B4-BE49-F238E27FC236}">
                <a16:creationId xmlns:a16="http://schemas.microsoft.com/office/drawing/2014/main" id="{17FD5A85-B617-217B-4AE1-3E5FCDA049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9767748">
            <a:off x="-1846534" y="-178862"/>
            <a:ext cx="5327904" cy="161848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E1227F4-5973-6B6C-2B2A-1DB3757124FE}"/>
              </a:ext>
            </a:extLst>
          </p:cNvPr>
          <p:cNvSpPr txBox="1"/>
          <p:nvPr/>
        </p:nvSpPr>
        <p:spPr>
          <a:xfrm flipH="1">
            <a:off x="1612171" y="453726"/>
            <a:ext cx="63550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9D91"/>
                </a:solidFill>
              </a:rPr>
              <a:t>Haddington Agricultural Show </a:t>
            </a:r>
          </a:p>
          <a:p>
            <a:pPr algn="ctr"/>
            <a:r>
              <a:rPr lang="en-GB" sz="2800" b="1" dirty="0">
                <a:solidFill>
                  <a:srgbClr val="009D91"/>
                </a:solidFill>
              </a:rPr>
              <a:t>June 2025</a:t>
            </a:r>
            <a:endParaRPr lang="en-GB" sz="2800" dirty="0"/>
          </a:p>
        </p:txBody>
      </p:sp>
      <p:pic>
        <p:nvPicPr>
          <p:cNvPr id="4" name="Picture 3" descr="Logo&#10;&#10;Description automatically generated with medium confidence">
            <a:extLst>
              <a:ext uri="{FF2B5EF4-FFF2-40B4-BE49-F238E27FC236}">
                <a16:creationId xmlns:a16="http://schemas.microsoft.com/office/drawing/2014/main" id="{22A1B7E7-2EC5-E7BF-6AE1-DD1CF67FEB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589" y="5550281"/>
            <a:ext cx="1654383" cy="1116115"/>
          </a:xfrm>
          <a:prstGeom prst="rect">
            <a:avLst/>
          </a:prstGeom>
        </p:spPr>
      </p:pic>
      <p:pic>
        <p:nvPicPr>
          <p:cNvPr id="3" name="Picture 2" descr="A group of yellow flowers&#10;&#10;Description automatically generated with low confidence">
            <a:extLst>
              <a:ext uri="{FF2B5EF4-FFF2-40B4-BE49-F238E27FC236}">
                <a16:creationId xmlns:a16="http://schemas.microsoft.com/office/drawing/2014/main" id="{FE78EC53-8B1C-1D4F-9EBB-0A4498CC70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9767748">
            <a:off x="5842737" y="5299095"/>
            <a:ext cx="5327904" cy="1618488"/>
          </a:xfrm>
          <a:prstGeom prst="rect">
            <a:avLst/>
          </a:prstGeom>
        </p:spPr>
      </p:pic>
      <p:pic>
        <p:nvPicPr>
          <p:cNvPr id="5" name="Picture 4" descr="A picture containing text, tableware, cup, plate&#10;&#10;Description automatically generated">
            <a:extLst>
              <a:ext uri="{FF2B5EF4-FFF2-40B4-BE49-F238E27FC236}">
                <a16:creationId xmlns:a16="http://schemas.microsoft.com/office/drawing/2014/main" id="{E1ED06A0-C37E-EA5A-2CA9-8626E7FD9F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9073" y="1865851"/>
            <a:ext cx="3313797" cy="2964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5201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442527-8745-E3D4-6576-9D27B48F98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yellow flowers&#10;&#10;Description automatically generated with low confidence">
            <a:extLst>
              <a:ext uri="{FF2B5EF4-FFF2-40B4-BE49-F238E27FC236}">
                <a16:creationId xmlns:a16="http://schemas.microsoft.com/office/drawing/2014/main" id="{36ED3DC1-5D9B-A35E-3275-59CF60CDE7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9767748">
            <a:off x="-1846534" y="-178862"/>
            <a:ext cx="5327904" cy="161848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3D9411F-60DE-4235-F704-A7BE88EBE272}"/>
              </a:ext>
            </a:extLst>
          </p:cNvPr>
          <p:cNvSpPr txBox="1"/>
          <p:nvPr/>
        </p:nvSpPr>
        <p:spPr>
          <a:xfrm flipH="1">
            <a:off x="1612171" y="453726"/>
            <a:ext cx="63550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9D91"/>
                </a:solidFill>
              </a:rPr>
              <a:t>East Lothian Land, Sea &amp; Hills</a:t>
            </a:r>
          </a:p>
          <a:p>
            <a:pPr algn="ctr"/>
            <a:r>
              <a:rPr lang="en-GB" sz="2800" b="1" dirty="0">
                <a:solidFill>
                  <a:srgbClr val="009D91"/>
                </a:solidFill>
              </a:rPr>
              <a:t>Recipe Book</a:t>
            </a:r>
          </a:p>
        </p:txBody>
      </p:sp>
      <p:pic>
        <p:nvPicPr>
          <p:cNvPr id="3" name="Picture 2" descr="A group of yellow flowers&#10;&#10;Description automatically generated with low confidence">
            <a:extLst>
              <a:ext uri="{FF2B5EF4-FFF2-40B4-BE49-F238E27FC236}">
                <a16:creationId xmlns:a16="http://schemas.microsoft.com/office/drawing/2014/main" id="{D2D76FD6-F4CA-4D33-F12D-F13DBCF160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9767748">
            <a:off x="5842737" y="5299095"/>
            <a:ext cx="5327904" cy="16184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F6C9C4B-D59B-E2F6-038F-AABFDA34A8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3329" y="1053890"/>
            <a:ext cx="1859909" cy="1345286"/>
          </a:xfrm>
          <a:prstGeom prst="rect">
            <a:avLst/>
          </a:prstGeom>
        </p:spPr>
      </p:pic>
      <p:pic>
        <p:nvPicPr>
          <p:cNvPr id="8" name="Picture 7" descr="A book cover with a person holding a fish&#10;&#10;AI-generated content may be incorrect.">
            <a:extLst>
              <a:ext uri="{FF2B5EF4-FFF2-40B4-BE49-F238E27FC236}">
                <a16:creationId xmlns:a16="http://schemas.microsoft.com/office/drawing/2014/main" id="{194A6D1B-EBF9-55B9-678F-C8F2ADFFB7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2824" y="1763459"/>
            <a:ext cx="3558351" cy="4484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6146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yellow flowers&#10;&#10;Description automatically generated with low confidence">
            <a:extLst>
              <a:ext uri="{FF2B5EF4-FFF2-40B4-BE49-F238E27FC236}">
                <a16:creationId xmlns:a16="http://schemas.microsoft.com/office/drawing/2014/main" id="{294D36F4-34F7-40F5-84F2-D7CDA3E0AF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9767748">
            <a:off x="-1846534" y="-178862"/>
            <a:ext cx="5327904" cy="1618488"/>
          </a:xfrm>
          <a:prstGeom prst="rect">
            <a:avLst/>
          </a:prstGeom>
        </p:spPr>
      </p:pic>
      <p:pic>
        <p:nvPicPr>
          <p:cNvPr id="3" name="Picture 2" descr="A group of yellow flowers&#10;&#10;Description automatically generated with low confidence">
            <a:extLst>
              <a:ext uri="{FF2B5EF4-FFF2-40B4-BE49-F238E27FC236}">
                <a16:creationId xmlns:a16="http://schemas.microsoft.com/office/drawing/2014/main" id="{9E9CDB7D-F444-45BA-8CE5-AA75AF71B9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9767748">
            <a:off x="5842737" y="5299095"/>
            <a:ext cx="5327904" cy="161848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DC95962-331C-4AE4-A5AD-B009107289A3}"/>
              </a:ext>
            </a:extLst>
          </p:cNvPr>
          <p:cNvSpPr txBox="1"/>
          <p:nvPr/>
        </p:nvSpPr>
        <p:spPr>
          <a:xfrm flipH="1">
            <a:off x="1570383" y="453726"/>
            <a:ext cx="63550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009D91"/>
                </a:solidFill>
              </a:rPr>
              <a:t>Other Benefits</a:t>
            </a:r>
            <a:endParaRPr lang="en-GB" sz="3600" dirty="0"/>
          </a:p>
        </p:txBody>
      </p:sp>
      <p:graphicFrame>
        <p:nvGraphicFramePr>
          <p:cNvPr id="5" name="Table 7">
            <a:extLst>
              <a:ext uri="{FF2B5EF4-FFF2-40B4-BE49-F238E27FC236}">
                <a16:creationId xmlns:a16="http://schemas.microsoft.com/office/drawing/2014/main" id="{B3E2C21B-694F-48D0-A0E0-44D8D51C9F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1843377"/>
              </p:ext>
            </p:extLst>
          </p:nvPr>
        </p:nvGraphicFramePr>
        <p:xfrm>
          <a:off x="9881031" y="1408018"/>
          <a:ext cx="855437" cy="20209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102866631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580054083"/>
                    </a:ext>
                  </a:extLst>
                </a:gridCol>
                <a:gridCol w="230597">
                  <a:extLst>
                    <a:ext uri="{9D8B030D-6E8A-4147-A177-3AD203B41FA5}">
                      <a16:colId xmlns:a16="http://schemas.microsoft.com/office/drawing/2014/main" val="276893936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632915359"/>
                    </a:ext>
                  </a:extLst>
                </a:gridCol>
              </a:tblGrid>
              <a:tr h="272554"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0704859"/>
                  </a:ext>
                </a:extLst>
              </a:tr>
              <a:tr h="537276"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6474398"/>
                  </a:ext>
                </a:extLst>
              </a:tr>
              <a:tr h="376093"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4152177"/>
                  </a:ext>
                </a:extLst>
              </a:tr>
              <a:tr h="376093"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4386124"/>
                  </a:ext>
                </a:extLst>
              </a:tr>
              <a:tr h="340536"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7782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A32C17A6-A5C3-7D3D-ABA8-0D837FCAF0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313" y="4991945"/>
            <a:ext cx="1893658" cy="164290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4780F56-B929-D368-E38E-2EBA01F89CDE}"/>
              </a:ext>
            </a:extLst>
          </p:cNvPr>
          <p:cNvSpPr txBox="1"/>
          <p:nvPr/>
        </p:nvSpPr>
        <p:spPr>
          <a:xfrm>
            <a:off x="1928753" y="1268870"/>
            <a:ext cx="698668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000" b="1" dirty="0">
              <a:solidFill>
                <a:srgbClr val="009D91"/>
              </a:solidFill>
            </a:endParaRPr>
          </a:p>
          <a:p>
            <a:r>
              <a:rPr lang="en-GB" sz="2000" b="1" dirty="0">
                <a:solidFill>
                  <a:srgbClr val="009D91"/>
                </a:solidFill>
              </a:rPr>
              <a:t>2025</a:t>
            </a:r>
          </a:p>
          <a:p>
            <a:endParaRPr lang="en-GB" sz="2000" b="1" dirty="0">
              <a:solidFill>
                <a:srgbClr val="009D91"/>
              </a:solidFill>
            </a:endParaRPr>
          </a:p>
          <a:p>
            <a:r>
              <a:rPr lang="en-GB" sz="2000" b="1" dirty="0">
                <a:solidFill>
                  <a:srgbClr val="009D91"/>
                </a:solidFill>
              </a:rPr>
              <a:t>February – Personal License and Food Hygiene Training</a:t>
            </a:r>
          </a:p>
          <a:p>
            <a:endParaRPr lang="en-GB" sz="2000" b="1" dirty="0">
              <a:solidFill>
                <a:srgbClr val="009D91"/>
              </a:solidFill>
            </a:endParaRPr>
          </a:p>
          <a:p>
            <a:r>
              <a:rPr lang="en-GB" sz="2000" b="1" dirty="0">
                <a:solidFill>
                  <a:srgbClr val="009D91"/>
                </a:solidFill>
              </a:rPr>
              <a:t>February – Company Bakery Members gathering</a:t>
            </a:r>
          </a:p>
          <a:p>
            <a:endParaRPr lang="en-GB" sz="2000" b="1" dirty="0">
              <a:solidFill>
                <a:srgbClr val="009D91"/>
              </a:solidFill>
            </a:endParaRPr>
          </a:p>
          <a:p>
            <a:r>
              <a:rPr lang="en-GB" sz="2000" b="1" dirty="0">
                <a:solidFill>
                  <a:srgbClr val="009D91"/>
                </a:solidFill>
              </a:rPr>
              <a:t>ELC Offered SALSA accreditation to members</a:t>
            </a:r>
          </a:p>
          <a:p>
            <a:endParaRPr lang="en-GB" sz="2000" b="1" dirty="0">
              <a:solidFill>
                <a:srgbClr val="009D91"/>
              </a:solidFill>
            </a:endParaRPr>
          </a:p>
          <a:p>
            <a:r>
              <a:rPr lang="en-GB" sz="2000" b="1" dirty="0">
                <a:solidFill>
                  <a:srgbClr val="009D91"/>
                </a:solidFill>
              </a:rPr>
              <a:t>November – East Lothian Recipe Book Launch</a:t>
            </a:r>
          </a:p>
          <a:p>
            <a:endParaRPr lang="en-GB" sz="2000" b="1" dirty="0">
              <a:solidFill>
                <a:srgbClr val="009D91"/>
              </a:solidFill>
            </a:endParaRPr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84420879"/>
      </p:ext>
    </p:extLst>
  </p:cSld>
  <p:clrMapOvr>
    <a:masterClrMapping/>
  </p:clrMapOvr>
</p:sld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831D952E00CF2428AF2DB3BF2E6D3AC" ma:contentTypeVersion="8" ma:contentTypeDescription="Create a new document." ma:contentTypeScope="" ma:versionID="96ba0bb6aa7717093f291967707a65b0">
  <xsd:schema xmlns:xsd="http://www.w3.org/2001/XMLSchema" xmlns:xs="http://www.w3.org/2001/XMLSchema" xmlns:p="http://schemas.microsoft.com/office/2006/metadata/properties" xmlns:ns2="2f720cfb-3119-4467-a4e2-fbb859b403b7" xmlns:ns3="3bd30acf-6d06-400a-a4aa-8daa0c97abb0" targetNamespace="http://schemas.microsoft.com/office/2006/metadata/properties" ma:root="true" ma:fieldsID="a47de8ba237da704a17fe1dfe4929ca5" ns2:_="" ns3:_="">
    <xsd:import namespace="2f720cfb-3119-4467-a4e2-fbb859b403b7"/>
    <xsd:import namespace="3bd30acf-6d06-400a-a4aa-8daa0c97abb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3:SharedWithUsers" minOccurs="0"/>
                <xsd:element ref="ns2:MediaServiceOCR" minOccurs="0"/>
                <xsd:element ref="ns2:MediaServiceLocation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f720cfb-3119-4467-a4e2-fbb859b403b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description="" ma:internalName="MediaServiceAutoTags" ma:readOnly="true">
      <xsd:simpleType>
        <xsd:restriction base="dms:Text"/>
      </xsd:simpleType>
    </xsd:element>
    <xsd:element name="MediaServiceOCR" ma:index="13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4" nillable="true" ma:displayName="MediaService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bd30acf-6d06-400a-a4aa-8daa0c97abb0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488687E-4A64-47DC-9AC6-67AA3789699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f720cfb-3119-4467-a4e2-fbb859b403b7"/>
    <ds:schemaRef ds:uri="3bd30acf-6d06-400a-a4aa-8daa0c97abb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BB12FBE-1A76-4DFD-AFA3-C174F4E1E6C8}">
  <ds:schemaRefs>
    <ds:schemaRef ds:uri="2f720cfb-3119-4467-a4e2-fbb859b403b7"/>
    <ds:schemaRef ds:uri="http://schemas.microsoft.com/office/2006/documentManagement/types"/>
    <ds:schemaRef ds:uri="3bd30acf-6d06-400a-a4aa-8daa0c97abb0"/>
    <ds:schemaRef ds:uri="http://schemas.openxmlformats.org/package/2006/metadata/core-properties"/>
    <ds:schemaRef ds:uri="http://www.w3.org/XML/1998/namespace"/>
    <ds:schemaRef ds:uri="http://purl.org/dc/dcmitype/"/>
    <ds:schemaRef ds:uri="http://purl.org/dc/terms/"/>
    <ds:schemaRef ds:uri="http://purl.org/dc/elements/1.1/"/>
    <ds:schemaRef ds:uri="http://schemas.microsoft.com/office/infopath/2007/PartnerControls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DC2EC384-58EA-4263-9D05-767B6BCDA9A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TM10001115[[fn=Parcel]]</Template>
  <TotalTime>17074</TotalTime>
  <Words>341</Words>
  <Application>Microsoft Office PowerPoint</Application>
  <PresentationFormat>On-screen Show (4:3)</PresentationFormat>
  <Paragraphs>90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7" baseType="lpstr">
      <vt:lpstr>Arial</vt:lpstr>
      <vt:lpstr>Gill Sans MT</vt:lpstr>
      <vt:lpstr>Parcel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Ailidh Forlan</dc:creator>
  <cp:lastModifiedBy>Emma Bouglet</cp:lastModifiedBy>
  <cp:revision>158</cp:revision>
  <dcterms:created xsi:type="dcterms:W3CDTF">2017-08-14T11:24:41Z</dcterms:created>
  <dcterms:modified xsi:type="dcterms:W3CDTF">2025-11-18T18:51:00Z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0x0101007831D952E00CF2428AF2DB3BF2E6D3AC</vt:lpwstr>
  </property>
</Properties>
</file>